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6"/>
  </p:notesMasterIdLst>
  <p:handoutMasterIdLst>
    <p:handoutMasterId r:id="rId67"/>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66" r:id="rId22"/>
    <p:sldId id="1316" r:id="rId23"/>
    <p:sldId id="1317" r:id="rId24"/>
    <p:sldId id="1318" r:id="rId25"/>
    <p:sldId id="1319" r:id="rId26"/>
    <p:sldId id="1320" r:id="rId27"/>
    <p:sldId id="1321" r:id="rId28"/>
    <p:sldId id="1323" r:id="rId29"/>
    <p:sldId id="1324" r:id="rId30"/>
    <p:sldId id="1325" r:id="rId31"/>
    <p:sldId id="1353" r:id="rId32"/>
    <p:sldId id="1326" r:id="rId33"/>
    <p:sldId id="1328" r:id="rId34"/>
    <p:sldId id="1329" r:id="rId35"/>
    <p:sldId id="1330" r:id="rId36"/>
    <p:sldId id="1331" r:id="rId37"/>
    <p:sldId id="1332" r:id="rId38"/>
    <p:sldId id="1333" r:id="rId39"/>
    <p:sldId id="1334" r:id="rId40"/>
    <p:sldId id="1336" r:id="rId41"/>
    <p:sldId id="1337" r:id="rId42"/>
    <p:sldId id="1338" r:id="rId43"/>
    <p:sldId id="1339" r:id="rId44"/>
    <p:sldId id="1340" r:id="rId45"/>
    <p:sldId id="1341" r:id="rId46"/>
    <p:sldId id="1342" r:id="rId47"/>
    <p:sldId id="1343" r:id="rId48"/>
    <p:sldId id="1344" r:id="rId49"/>
    <p:sldId id="1345" r:id="rId50"/>
    <p:sldId id="1346" r:id="rId51"/>
    <p:sldId id="1347" r:id="rId52"/>
    <p:sldId id="1348" r:id="rId53"/>
    <p:sldId id="1349" r:id="rId54"/>
    <p:sldId id="1350" r:id="rId55"/>
    <p:sldId id="1351" r:id="rId56"/>
    <p:sldId id="1352" r:id="rId57"/>
    <p:sldId id="1354" r:id="rId58"/>
    <p:sldId id="1355" r:id="rId59"/>
    <p:sldId id="1356" r:id="rId60"/>
    <p:sldId id="1357" r:id="rId61"/>
    <p:sldId id="1358" r:id="rId62"/>
    <p:sldId id="1359" r:id="rId63"/>
    <p:sldId id="1360" r:id="rId64"/>
    <p:sldId id="1248"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7"/>
            <p14:sldId id="1318"/>
            <p14:sldId id="1319"/>
            <p14:sldId id="1320"/>
            <p14:sldId id="1321"/>
            <p14:sldId id="1323"/>
            <p14:sldId id="1324"/>
            <p14:sldId id="1325"/>
          </p14:sldIdLst>
        </p14:section>
        <p14:section name="Configure Azure" id="{6040499A-9F58-40F3-B031-620A2055843E}">
          <p14:sldIdLst>
            <p14:sldId id="1353"/>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59"/>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1/31/2017 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1/31/2017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1/31/2017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1/31/2017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1/31/2017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microsoft.sharepoint.com/teams/SLGCloudTeam/azure/Shared%20Documents/2.%20Consumption/Architecture/Foundation/Hybrid%20Cloud%20Foundation%20-%20Statement%20of%20Work%20-%20Template.docx?web=1"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hyperlink" Target="mailto:joseph.giessner@tallan.com" TargetMode="Externa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323987"/>
          </a:xfrm>
        </p:spPr>
        <p:txBody>
          <a:bodyPr/>
          <a:lstStyle/>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indent="-342900">
              <a:buFont typeface="Arial" panose="020B0604020202020204" pitchFamily="34" charset="0"/>
              <a:buChar char="•"/>
            </a:pPr>
            <a:r>
              <a:rPr lang="en-US" sz="2000" dirty="0">
                <a:solidFill>
                  <a:srgbClr val="00188F"/>
                </a:solidFill>
                <a:latin typeface="+mn-lt"/>
              </a:rPr>
              <a:t>Azure IaaS</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User Defined Routing (USR)</a:t>
            </a:r>
          </a:p>
          <a:p>
            <a:pPr marL="571500" lvl="2" indent="-342900">
              <a:buFont typeface="Courier New" panose="02070309020205020404" pitchFamily="49" charset="0"/>
              <a:buChar char="o"/>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571500" lvl="2" indent="-342900">
              <a:buFont typeface="Courier New" panose="02070309020205020404" pitchFamily="49" charset="0"/>
              <a:buChar char="o"/>
            </a:pPr>
            <a:r>
              <a:rPr lang="en-US" dirty="0">
                <a:solidFill>
                  <a:srgbClr val="00188F"/>
                </a:solidFill>
              </a:rPr>
              <a:t>Role Based Access Control</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a:p>
            <a:pPr marL="342900" lvl="2" indent="-342900">
              <a:buFont typeface="Arial" panose="020B0604020202020204" pitchFamily="34" charset="0"/>
              <a:buChar char="•"/>
            </a:pPr>
            <a:endParaRPr lang="en-US" dirty="0">
              <a:solidFill>
                <a:srgbClr val="00188F"/>
              </a:solidFill>
            </a:endParaRP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latin typeface="+mn-lt"/>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Preproduction (dev, test, qa)</a:t>
            </a:r>
          </a:p>
          <a:p>
            <a:pPr>
              <a:lnSpc>
                <a:spcPct val="90000"/>
              </a:lnSpc>
              <a:spcAft>
                <a:spcPts val="600"/>
              </a:spcAft>
            </a:pPr>
            <a:r>
              <a:rPr lang="en-US" sz="2000" dirty="0">
                <a:gradFill>
                  <a:gsLst>
                    <a:gs pos="1250">
                      <a:schemeClr val="tx2"/>
                    </a:gs>
                    <a:gs pos="99000">
                      <a:schemeClr val="tx2"/>
                    </a:gs>
                  </a:gsLst>
                  <a:lin ang="5400000" scaled="0"/>
                </a:gradFill>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4370427"/>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For deploying images, have the images deployed in their own storage account.</a:t>
            </a: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Portal</a:t>
            </a:r>
          </a:p>
        </p:txBody>
      </p:sp>
      <p:sp>
        <p:nvSpPr>
          <p:cNvPr id="3" name="Text Placeholder 2"/>
          <p:cNvSpPr>
            <a:spLocks noGrp="1"/>
          </p:cNvSpPr>
          <p:nvPr>
            <p:ph type="body" sz="quarter" idx="10"/>
          </p:nvPr>
        </p:nvSpPr>
        <p:spPr>
          <a:xfrm>
            <a:off x="274638" y="1212850"/>
            <a:ext cx="5181599" cy="3354765"/>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923877"/>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NOTE:  Everything in MAG is Classic, but the Commercial Side is ARM, with Role Based Access Control.  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1969770"/>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 managed in Visual Studio Team Services </a:t>
            </a:r>
          </a:p>
          <a:p>
            <a:pPr marL="342900" indent="-342900">
              <a:buFont typeface="Arial" panose="020B0604020202020204" pitchFamily="34" charset="0"/>
              <a:buChar char="•"/>
            </a:pPr>
            <a:r>
              <a:rPr lang="en-US" sz="2000" dirty="0"/>
              <a:t>More Workloads, added to the AzureFoundation Library.</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b="1" dirty="0"/>
              <a:t>Information System Security Manager (ISSM)</a:t>
            </a:r>
            <a:endParaRPr lang="en-US" dirty="0"/>
          </a:p>
          <a:p>
            <a:pPr marL="571500" indent="-571500">
              <a:buFont typeface="Arial" panose="020B0604020202020204" pitchFamily="34" charset="0"/>
              <a:buChar char="•"/>
            </a:pPr>
            <a:r>
              <a:rPr lang="en-US" b="1" dirty="0"/>
              <a:t>Agency assessors</a:t>
            </a:r>
            <a:endParaRPr lang="en-US" dirty="0"/>
          </a:p>
          <a:p>
            <a:pPr marL="571500" indent="-571500">
              <a:buFont typeface="Arial" panose="020B0604020202020204" pitchFamily="34" charset="0"/>
              <a:buChar char="•"/>
            </a:pPr>
            <a:r>
              <a:rPr lang="en-US" b="1" dirty="0"/>
              <a:t>Operations/Implementation Team</a:t>
            </a:r>
            <a:endParaRPr lang="en-US" dirty="0"/>
          </a:p>
          <a:p>
            <a:pPr marL="571500" indent="-571500">
              <a:buFont typeface="Arial" panose="020B0604020202020204" pitchFamily="34" charset="0"/>
              <a:buChar char="•"/>
            </a:pPr>
            <a:r>
              <a:rPr lang="en-US" b="1" dirty="0"/>
              <a:t>Authorizing Official</a:t>
            </a:r>
            <a:endParaRPr lang="en-US" dirty="0"/>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835444"/>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the customers, often perceived as being too difficult to implement.</a:t>
            </a:r>
          </a:p>
          <a:p>
            <a:r>
              <a:rPr lang="en-US" dirty="0"/>
              <a:t>The cloud isn’t secure, especially role based access control and data classification and network security.</a:t>
            </a:r>
          </a:p>
          <a:p>
            <a:r>
              <a:rPr lang="en-US" dirty="0"/>
              <a:t>Enablement of staff to deploy workloads and security is perceived as difficult to govern.</a:t>
            </a:r>
          </a:p>
          <a:p>
            <a:r>
              <a:rPr lang="en-US" dirty="0"/>
              <a:t>Hybrid integration of cloud resources, identity, operations, network and security with on premise systems is perceived as difficult while also being a great differentiator of Azure</a:t>
            </a:r>
          </a:p>
          <a:p>
            <a:r>
              <a:rPr lang="en-US" dirty="0"/>
              <a:t>Partner engagement is perceived as costly and difficult to schedule.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3" name="Rectangle 1"/>
          <p:cNvSpPr>
            <a:spLocks noChangeArrowheads="1"/>
          </p:cNvSpPr>
          <p:nvPr/>
        </p:nvSpPr>
        <p:spPr bwMode="auto">
          <a:xfrm>
            <a:off x="122237" y="603204"/>
            <a:ext cx="4374014" cy="28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[‎10/‎14/‎2016 10:16 AM]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Preshit</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Dalal</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pdalal@us.hanusoftware.com </a:t>
            </a:r>
            <a:r>
              <a:rPr kumimoji="0" lang="en-US" altLang="en-US" sz="10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Hanu</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Software</a:t>
            </a:r>
          </a:p>
          <a:p>
            <a:pPr lvl="0" defTabSz="914400" eaLnBrk="0" fontAlgn="base" hangingPunct="0">
              <a:spcBef>
                <a:spcPct val="0"/>
              </a:spcBef>
              <a:spcAft>
                <a:spcPct val="0"/>
              </a:spcAft>
            </a:pPr>
            <a:r>
              <a:rPr lang="en-US" altLang="en-US" sz="1000" dirty="0">
                <a:latin typeface="Segoe UI" panose="020B0502040204020203" pitchFamily="34" charset="0"/>
                <a:cs typeface="Segoe UI" panose="020B0502040204020203" pitchFamily="34" charset="0"/>
              </a:rPr>
              <a:t>Joe Giessner:  </a:t>
            </a:r>
            <a:r>
              <a:rPr lang="en-US" altLang="en-US" sz="1000" dirty="0">
                <a:latin typeface="Segoe UI" panose="020B0502040204020203" pitchFamily="34" charset="0"/>
                <a:cs typeface="Segoe UI" panose="020B0502040204020203" pitchFamily="34" charset="0"/>
                <a:hlinkClick r:id="rId2"/>
              </a:rPr>
              <a:t>joseph.giessner@tallan.com</a:t>
            </a:r>
            <a:endParaRPr lang="en-US" altLang="en-US" sz="1000" dirty="0">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endParaRPr lang="en-US" altLang="en-US" sz="10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000" dirty="0">
                <a:latin typeface="Calibri" panose="020F0502020204030204" pitchFamily="34" charset="0"/>
                <a:cs typeface="Calibri" panose="020F0502020204030204" pitchFamily="34" charset="0"/>
              </a:rPr>
              <a:t> greg.szilagyi@tallan.com</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9164837"/>
              </p:ext>
            </p:extLst>
          </p:nvPr>
        </p:nvGraphicFramePr>
        <p:xfrm>
          <a:off x="960437" y="2659062"/>
          <a:ext cx="8290983" cy="2285999"/>
        </p:xfrm>
        <a:graphic>
          <a:graphicData uri="http://schemas.openxmlformats.org/drawingml/2006/table">
            <a:tbl>
              <a:tblPr firstRow="1" bandRow="1">
                <a:tableStyleId>{AF606853-7671-496A-8E4F-DF71F8EC918B}</a:tableStyleId>
              </a:tblPr>
              <a:tblGrid>
                <a:gridCol w="2763661">
                  <a:extLst>
                    <a:ext uri="{9D8B030D-6E8A-4147-A177-3AD203B41FA5}">
                      <a16:colId xmlns:a16="http://schemas.microsoft.com/office/drawing/2014/main" val="1186306229"/>
                    </a:ext>
                  </a:extLst>
                </a:gridCol>
                <a:gridCol w="2763661">
                  <a:extLst>
                    <a:ext uri="{9D8B030D-6E8A-4147-A177-3AD203B41FA5}">
                      <a16:colId xmlns:a16="http://schemas.microsoft.com/office/drawing/2014/main" val="3302294344"/>
                    </a:ext>
                  </a:extLst>
                </a:gridCol>
                <a:gridCol w="2763661">
                  <a:extLst>
                    <a:ext uri="{9D8B030D-6E8A-4147-A177-3AD203B41FA5}">
                      <a16:colId xmlns:a16="http://schemas.microsoft.com/office/drawing/2014/main" val="4013211477"/>
                    </a:ext>
                  </a:extLst>
                </a:gridCol>
              </a:tblGrid>
              <a:tr h="483704">
                <a:tc>
                  <a:txBody>
                    <a:bodyPr/>
                    <a:lstStyle/>
                    <a:p>
                      <a:r>
                        <a:rPr lang="en-US" dirty="0"/>
                        <a:t>Company</a:t>
                      </a:r>
                    </a:p>
                  </a:txBody>
                  <a:tcPr/>
                </a:tc>
                <a:tc>
                  <a:txBody>
                    <a:bodyPr/>
                    <a:lstStyle/>
                    <a:p>
                      <a:r>
                        <a:rPr lang="en-US" dirty="0"/>
                        <a:t>Contact</a:t>
                      </a:r>
                    </a:p>
                  </a:txBody>
                  <a:tcPr/>
                </a:tc>
                <a:tc>
                  <a:txBody>
                    <a:bodyPr/>
                    <a:lstStyle/>
                    <a:p>
                      <a:r>
                        <a:rPr lang="en-US" dirty="0"/>
                        <a:t>Region</a:t>
                      </a:r>
                    </a:p>
                  </a:txBody>
                  <a:tcPr/>
                </a:tc>
                <a:extLst>
                  <a:ext uri="{0D108BD9-81ED-4DB2-BD59-A6C34878D82A}">
                    <a16:rowId xmlns:a16="http://schemas.microsoft.com/office/drawing/2014/main" val="2060001968"/>
                  </a:ext>
                </a:extLst>
              </a:tr>
              <a:tr h="483704">
                <a:tc>
                  <a:txBody>
                    <a:bodyPr/>
                    <a:lstStyle/>
                    <a:p>
                      <a:r>
                        <a:rPr lang="en-US" dirty="0" err="1"/>
                        <a:t>Hanu</a:t>
                      </a:r>
                      <a:r>
                        <a:rPr lang="en-US" dirty="0"/>
                        <a:t> Software</a:t>
                      </a:r>
                    </a:p>
                  </a:txBody>
                  <a:tcPr/>
                </a:tc>
                <a:tc>
                  <a:txBody>
                    <a:bodyPr/>
                    <a:lstStyle/>
                    <a:p>
                      <a:r>
                        <a:rPr lang="en-US" dirty="0"/>
                        <a:t>Preshit</a:t>
                      </a:r>
                      <a:r>
                        <a:rPr lang="en-US" baseline="0" dirty="0"/>
                        <a:t> Dalal</a:t>
                      </a:r>
                      <a:endParaRPr lang="en-US" dirty="0"/>
                    </a:p>
                  </a:txBody>
                  <a:tcPr/>
                </a:tc>
                <a:tc>
                  <a:txBody>
                    <a:bodyPr/>
                    <a:lstStyle/>
                    <a:p>
                      <a:endParaRPr lang="en-US" dirty="0"/>
                    </a:p>
                  </a:txBody>
                  <a:tcPr/>
                </a:tc>
                <a:extLst>
                  <a:ext uri="{0D108BD9-81ED-4DB2-BD59-A6C34878D82A}">
                    <a16:rowId xmlns:a16="http://schemas.microsoft.com/office/drawing/2014/main" val="2271217615"/>
                  </a:ext>
                </a:extLst>
              </a:tr>
              <a:tr h="834887">
                <a:tc>
                  <a:txBody>
                    <a:bodyPr/>
                    <a:lstStyle/>
                    <a:p>
                      <a:r>
                        <a:rPr lang="en-US" dirty="0"/>
                        <a:t>Tallan</a:t>
                      </a:r>
                    </a:p>
                  </a:txBody>
                  <a:tcPr/>
                </a:tc>
                <a:tc>
                  <a:txBody>
                    <a:bodyPr/>
                    <a:lstStyle/>
                    <a:p>
                      <a:r>
                        <a:rPr lang="en-US" dirty="0">
                          <a:solidFill>
                            <a:srgbClr val="FFFFFF"/>
                          </a:solidFill>
                          <a:hlinkClick r:id="rId2" tooltip="joseph.giessner@tallan.com"/>
                        </a:rPr>
                        <a:t>Joe Giessner </a:t>
                      </a:r>
                      <a:endParaRPr lang="en-US" dirty="0">
                        <a:solidFill>
                          <a:srgbClr val="FFFFFF"/>
                        </a:solidFill>
                      </a:endParaRPr>
                    </a:p>
                    <a:p>
                      <a:r>
                        <a:rPr lang="en-US" dirty="0"/>
                        <a:t>Greg Szilagyi</a:t>
                      </a:r>
                    </a:p>
                  </a:txBody>
                  <a:tcPr/>
                </a:tc>
                <a:tc>
                  <a:txBody>
                    <a:bodyPr/>
                    <a:lstStyle/>
                    <a:p>
                      <a:r>
                        <a:rPr lang="en-US" dirty="0"/>
                        <a:t>US</a:t>
                      </a:r>
                    </a:p>
                  </a:txBody>
                  <a:tcPr/>
                </a:tc>
                <a:extLst>
                  <a:ext uri="{0D108BD9-81ED-4DB2-BD59-A6C34878D82A}">
                    <a16:rowId xmlns:a16="http://schemas.microsoft.com/office/drawing/2014/main" val="3125920288"/>
                  </a:ext>
                </a:extLst>
              </a:tr>
              <a:tr h="483704">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8252462"/>
                  </a:ext>
                </a:extLst>
              </a:tr>
            </a:tbl>
          </a:graphicData>
        </a:graphic>
      </p:graphicFrame>
    </p:spTree>
    <p:extLst>
      <p:ext uri="{BB962C8B-B14F-4D97-AF65-F5344CB8AC3E}">
        <p14:creationId xmlns:p14="http://schemas.microsoft.com/office/powerpoint/2010/main" val="2197934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that single sign-on is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First workload is deployed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086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them a jump start to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Upsell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637" y="2201862"/>
            <a:ext cx="4560892" cy="2200274"/>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1f65bb1f-ea05-496a-8d40-636bcb76c6ea"/>
    <ds:schemaRef ds:uri="http://schemas.microsoft.com/sharepoint/v3"/>
    <ds:schemaRef ds:uri="http://purl.org/dc/elements/1.1/"/>
    <ds:schemaRef ds:uri="c0a86418-2b64-471f-9481-49bf08eb0dd7"/>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9400</TotalTime>
  <Words>4266</Words>
  <Application>Microsoft Office PowerPoint</Application>
  <PresentationFormat>Custom</PresentationFormat>
  <Paragraphs>502</Paragraphs>
  <Slides>59</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Azure Foundation Pattern</vt:lpstr>
      <vt:lpstr>Technology Used in AzureFoundation</vt:lpstr>
      <vt:lpstr>Resilient Identity </vt:lpstr>
      <vt:lpstr>Summary of Azure Services in AzureFoundation</vt:lpstr>
      <vt:lpstr>PowerPoint Presentation</vt:lpstr>
      <vt:lpstr>Pattern Overview Per Department</vt:lpstr>
      <vt:lpstr>Enterprise Enrollment – Departments</vt:lpstr>
      <vt:lpstr>Subscription VNET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Partners who will deploy the Patterns</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34</cp:revision>
  <dcterms:created xsi:type="dcterms:W3CDTF">2016-11-09T01:21:01Z</dcterms:created>
  <dcterms:modified xsi:type="dcterms:W3CDTF">2017-01-31T21:46:50Z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